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88" r:id="rId3"/>
    <p:sldId id="258" r:id="rId4"/>
    <p:sldId id="259" r:id="rId5"/>
    <p:sldId id="285" r:id="rId6"/>
    <p:sldId id="260" r:id="rId7"/>
    <p:sldId id="286" r:id="rId8"/>
    <p:sldId id="262" r:id="rId9"/>
    <p:sldId id="289" r:id="rId10"/>
    <p:sldId id="290" r:id="rId11"/>
    <p:sldId id="294" r:id="rId12"/>
    <p:sldId id="295" r:id="rId13"/>
    <p:sldId id="309" r:id="rId14"/>
    <p:sldId id="297" r:id="rId15"/>
    <p:sldId id="298" r:id="rId16"/>
    <p:sldId id="291" r:id="rId17"/>
    <p:sldId id="292" r:id="rId18"/>
    <p:sldId id="293" r:id="rId19"/>
    <p:sldId id="300" r:id="rId20"/>
    <p:sldId id="302" r:id="rId21"/>
    <p:sldId id="303" r:id="rId22"/>
    <p:sldId id="304" r:id="rId23"/>
    <p:sldId id="305" r:id="rId24"/>
    <p:sldId id="306" r:id="rId25"/>
    <p:sldId id="307" r:id="rId26"/>
    <p:sldId id="30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75029" autoAdjust="0"/>
  </p:normalViewPr>
  <p:slideViewPr>
    <p:cSldViewPr snapToGrid="0">
      <p:cViewPr varScale="1">
        <p:scale>
          <a:sx n="55" d="100"/>
          <a:sy n="55" d="100"/>
        </p:scale>
        <p:origin x="1104" y="60"/>
      </p:cViewPr>
      <p:guideLst/>
    </p:cSldViewPr>
  </p:slideViewPr>
  <p:outlineViewPr>
    <p:cViewPr>
      <p:scale>
        <a:sx n="33" d="100"/>
        <a:sy n="33" d="100"/>
      </p:scale>
      <p:origin x="0" y="-26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BDFB-1527-4795-9D68-2F018C47E3CE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C4CC0-05A7-44EE-B1A4-B34A7861D3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0486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099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98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2202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44364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38079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5959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30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32197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65825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67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259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4CC0-05A7-44EE-B1A4-B34A7861D35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928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4CC0-05A7-44EE-B1A4-B34A7861D35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908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4CC0-05A7-44EE-B1A4-B34A7861D35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269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4CC0-05A7-44EE-B1A4-B34A7861D35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634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4CC0-05A7-44EE-B1A4-B34A7861D35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088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2031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4CC0-05A7-44EE-B1A4-B34A7861D35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82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079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183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91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80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935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1683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260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12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6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04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05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24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86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81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5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1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55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01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34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84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37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C1D0-595B-4CA7-8C01-5956727C6794}" type="datetimeFigureOut">
              <a:rPr lang="zh-TW" altLang="en-US" smtClean="0"/>
              <a:t>2018/11/16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D29E-883E-4821-B23A-A614257B4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3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6.jpe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0.png"/><Relationship Id="rId5" Type="http://schemas.openxmlformats.org/officeDocument/2006/relationships/image" Target="../media/image55.png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721425" y="4207664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Advisor : Jia-Ling, Koh</a:t>
            </a:r>
            <a:br>
              <a:rPr lang="en" sz="2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Yu Gothic UI Semilight" panose="020B0400000000000000" pitchFamily="34" charset="-128"/>
                <a:cs typeface="Calibri Light" panose="020F0302020204030204" pitchFamily="34" charset="0"/>
              </a:rPr>
            </a:br>
            <a:r>
              <a:rPr lang="en" sz="2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Speaker : Ya-Fang, Hsiao</a:t>
            </a:r>
            <a:br>
              <a:rPr lang="en" sz="2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Yu Gothic UI Semilight" panose="020B0400000000000000" pitchFamily="34" charset="-128"/>
                <a:cs typeface="Calibri Light" panose="020F0302020204030204" pitchFamily="34" charset="0"/>
              </a:rPr>
            </a:br>
            <a:r>
              <a:rPr lang="en" sz="2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Source : KDD ‘18</a:t>
            </a:r>
            <a:br>
              <a:rPr lang="en" sz="2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Yu Gothic UI Semilight" panose="020B0400000000000000" pitchFamily="34" charset="-128"/>
                <a:cs typeface="Calibri Light" panose="020F0302020204030204" pitchFamily="34" charset="0"/>
              </a:rPr>
            </a:br>
            <a:r>
              <a:rPr lang="en" sz="2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Date : 2018/11/13</a:t>
            </a:r>
            <a:endParaRPr sz="2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Yu Gothic UI Semilight" panose="020B04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3" name="Google Shape;88;p12"/>
          <p:cNvSpPr txBox="1">
            <a:spLocks/>
          </p:cNvSpPr>
          <p:nvPr/>
        </p:nvSpPr>
        <p:spPr>
          <a:xfrm>
            <a:off x="721425" y="1749182"/>
            <a:ext cx="7922703" cy="18535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 kern="1200">
                <a:solidFill>
                  <a:srgbClr val="2185C5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r>
              <a:rPr lang="en-US" altLang="zh-TW" dirty="0" smtClean="0">
                <a:latin typeface="Calibri" panose="020F0502020204030204" pitchFamily="34" charset="0"/>
                <a:ea typeface="Yu Gothic Medium" panose="020B0500000000000000" pitchFamily="34" charset="-128"/>
                <a:cs typeface="Calibri" panose="020F0502020204030204" pitchFamily="34" charset="0"/>
              </a:rPr>
              <a:t>Finding Similar Exercises</a:t>
            </a:r>
          </a:p>
          <a:p>
            <a:r>
              <a:rPr lang="en-US" altLang="zh-TW" dirty="0" smtClean="0">
                <a:latin typeface="Calibri" panose="020F0502020204030204" pitchFamily="34" charset="0"/>
                <a:ea typeface="Yu Gothic Medium" panose="020B0500000000000000" pitchFamily="34" charset="-128"/>
                <a:cs typeface="Calibri" panose="020F0502020204030204" pitchFamily="34" charset="0"/>
              </a:rPr>
              <a:t>in Online Education Systems</a:t>
            </a:r>
            <a:endParaRPr lang="en-US" dirty="0">
              <a:latin typeface="Calibri" panose="020F0502020204030204" pitchFamily="34" charset="0"/>
              <a:ea typeface="Yu Gothic Medium" panose="020B05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40475" y="1632749"/>
            <a:ext cx="7528597" cy="4044289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617980" y="1955634"/>
            <a:ext cx="1955800" cy="111522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840474" y="1632748"/>
            <a:ext cx="7528597" cy="404428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960120" y="1692593"/>
            <a:ext cx="5572672" cy="3252787"/>
          </a:xfrm>
          <a:prstGeom prst="rect">
            <a:avLst/>
          </a:prstGeom>
          <a:blipFill dpi="0" rotWithShape="1">
            <a:blip r:embed="rId5">
              <a:alphaModFix amt="7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5" y="1632750"/>
            <a:ext cx="7528597" cy="4044289"/>
          </a:xfrm>
          <a:prstGeom prst="rect">
            <a:avLst/>
          </a:prstGeom>
        </p:spPr>
      </p:pic>
      <p:sp>
        <p:nvSpPr>
          <p:cNvPr id="46" name="標題 45"/>
          <p:cNvSpPr>
            <a:spLocks noGrp="1"/>
          </p:cNvSpPr>
          <p:nvPr>
            <p:ph type="title"/>
          </p:nvPr>
        </p:nvSpPr>
        <p:spPr>
          <a:xfrm>
            <a:off x="697231" y="491355"/>
            <a:ext cx="7783344" cy="733799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Multimodal Exercise Representing </a:t>
            </a:r>
            <a:r>
              <a:rPr lang="en-US" altLang="zh-TW" sz="3600" b="1" dirty="0" smtClean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zh-TW" altLang="en-US" sz="3600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" name="矩形 11"/>
          <p:cNvSpPr/>
          <p:nvPr/>
        </p:nvSpPr>
        <p:spPr>
          <a:xfrm>
            <a:off x="1549400" y="3117850"/>
            <a:ext cx="1968500" cy="8382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47160" y="1737360"/>
            <a:ext cx="2529840" cy="11811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573780" y="2282266"/>
            <a:ext cx="373380" cy="228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536700" y="4044951"/>
            <a:ext cx="1955800" cy="6667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557588" y="4305299"/>
            <a:ext cx="380048" cy="23098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928112" y="3910014"/>
            <a:ext cx="2548888" cy="97393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519363" y="3051009"/>
            <a:ext cx="3943348" cy="868529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336382" y="2109786"/>
            <a:ext cx="1062037" cy="61357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/>
          <p:cNvCxnSpPr/>
          <p:nvPr/>
        </p:nvCxnSpPr>
        <p:spPr>
          <a:xfrm flipH="1">
            <a:off x="5194407" y="2692749"/>
            <a:ext cx="750833" cy="41648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5194407" y="3714917"/>
            <a:ext cx="732525" cy="3570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283996" y="4049714"/>
            <a:ext cx="1062037" cy="541336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3947160" y="3099704"/>
            <a:ext cx="2801303" cy="615211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6748463" y="1700213"/>
            <a:ext cx="1427797" cy="3162301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1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47" grpId="0" animBg="1"/>
      <p:bldP spid="47" grpId="1" animBg="1"/>
      <p:bldP spid="45" grpId="0" animBg="1"/>
      <p:bldP spid="45" grpId="3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97232" y="2167985"/>
            <a:ext cx="3094474" cy="3798059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Google Shape;104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336387" y="2167985"/>
                <a:ext cx="3991032" cy="36209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2000" dirty="0" smtClean="0">
                  <a:latin typeface="+mj-lt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2000" dirty="0" smtClean="0">
                  <a:latin typeface="+mj-lt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2000" dirty="0">
                  <a:latin typeface="+mj-lt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2000" dirty="0" smtClean="0">
                  <a:latin typeface="+mj-lt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1800" dirty="0" smtClean="0">
                  <a:latin typeface="+mj-lt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altLang="zh-TW" sz="20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TW" sz="2000" dirty="0" smtClean="0">
                  <a:latin typeface="+mj-lt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1800" dirty="0" smtClean="0">
                  <a:latin typeface="+mj-lt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4" name="Google Shape;104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387" y="2167985"/>
                <a:ext cx="3991032" cy="36209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294967295"/>
          </p:nvPr>
        </p:nvSpPr>
        <p:spPr>
          <a:xfrm>
            <a:off x="731667" y="1319244"/>
            <a:ext cx="4616450" cy="828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dirty="0" smtClean="0">
                <a:solidFill>
                  <a:srgbClr val="FF9715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Exercise Text.</a:t>
            </a:r>
            <a:endParaRPr lang="en-US" altLang="zh-TW" dirty="0">
              <a:solidFill>
                <a:srgbClr val="FF9715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95069" y="3841750"/>
            <a:ext cx="2243481" cy="920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45"/>
          <p:cNvSpPr txBox="1">
            <a:spLocks/>
          </p:cNvSpPr>
          <p:nvPr/>
        </p:nvSpPr>
        <p:spPr>
          <a:xfrm>
            <a:off x="697231" y="491355"/>
            <a:ext cx="7783344" cy="7337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altLang="zh-TW" sz="3600" b="1" dirty="0" smtClean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Multimodal Exercise Representing Layer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06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97232" y="2167985"/>
            <a:ext cx="3094474" cy="3798059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Google Shape;104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097495" y="4669063"/>
                <a:ext cx="4983398" cy="154351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𝐼𝑚𝐶𝑁𝑁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𝐷𝑒𝐼𝑚𝐶𝑁𝑁</m:t>
                          </m:r>
                          <m:d>
                            <m:d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𝐼𝑚𝐶𝑁𝑁</m:t>
                              </m:r>
                              <m:d>
                                <m:d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𝐼𝑚𝐶𝑁𝑁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180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sz="18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𝓋</m:t>
                      </m:r>
                      <m:r>
                        <a:rPr lang="en-US" altLang="zh-TW" sz="180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𝓋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𝓋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𝓋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zh-TW" sz="1800"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4" name="Google Shape;104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97495" y="4669063"/>
                <a:ext cx="4983398" cy="1543517"/>
              </a:xfrm>
              <a:prstGeom prst="rect">
                <a:avLst/>
              </a:prstGeom>
              <a:blipFill>
                <a:blip r:embed="rId4"/>
                <a:stretch>
                  <a:fillRect t="-63241" b="-3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097495" y="3909110"/>
                <a:ext cx="4572000" cy="7232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EI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altLang="zh-TW" dirty="0"/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zh-TW" altLang="en-US" dirty="0"/>
                  <a:t>         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495" y="3909110"/>
                <a:ext cx="4572000" cy="723275"/>
              </a:xfrm>
              <a:prstGeom prst="rect">
                <a:avLst/>
              </a:prstGeom>
              <a:blipFill>
                <a:blip r:embed="rId5"/>
                <a:stretch>
                  <a:fillRect t="-4202" b="-3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440180" y="2466953"/>
            <a:ext cx="2165287" cy="12985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877" y="2254780"/>
            <a:ext cx="3161069" cy="154746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7885" y="3003958"/>
            <a:ext cx="287641" cy="112251"/>
          </a:xfrm>
          <a:prstGeom prst="rect">
            <a:avLst/>
          </a:prstGeom>
        </p:spPr>
      </p:pic>
      <p:sp>
        <p:nvSpPr>
          <p:cNvPr id="21" name="Google Shape;103;p14"/>
          <p:cNvSpPr txBox="1">
            <a:spLocks/>
          </p:cNvSpPr>
          <p:nvPr/>
        </p:nvSpPr>
        <p:spPr>
          <a:xfrm>
            <a:off x="731667" y="1319244"/>
            <a:ext cx="4616450" cy="8286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FF9715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Exercise Image.</a:t>
            </a:r>
          </a:p>
        </p:txBody>
      </p:sp>
      <p:sp>
        <p:nvSpPr>
          <p:cNvPr id="22" name="標題 45"/>
          <p:cNvSpPr txBox="1">
            <a:spLocks/>
          </p:cNvSpPr>
          <p:nvPr/>
        </p:nvSpPr>
        <p:spPr>
          <a:xfrm>
            <a:off x="697231" y="491355"/>
            <a:ext cx="7783344" cy="7337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altLang="zh-TW" sz="3600" b="1" dirty="0" smtClean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Multimodal Exercise Representing Layer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011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97232" y="2167985"/>
            <a:ext cx="3094474" cy="3798059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4;p14"/>
              <p:cNvSpPr txBox="1">
                <a:spLocks/>
              </p:cNvSpPr>
              <p:nvPr/>
            </p:nvSpPr>
            <p:spPr>
              <a:xfrm>
                <a:off x="4153609" y="3454308"/>
                <a:ext cx="5166889" cy="134603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TW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TW" sz="2000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TW" sz="2000" dirty="0" smtClean="0"/>
              </a:p>
              <a:p>
                <a:pPr marL="0" indent="0"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𝐸𝐶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𝓊</m:t>
                      </m:r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6" name="Google Shape;104;p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9" y="3454308"/>
                <a:ext cx="5166889" cy="13460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53609" y="2983392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EC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altLang="zh-TW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9" y="2983392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337699" y="4936670"/>
            <a:ext cx="2302071" cy="747849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41492" y="4800340"/>
            <a:ext cx="2795562" cy="99516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9823" y="5269348"/>
            <a:ext cx="261669" cy="82492"/>
          </a:xfrm>
          <a:prstGeom prst="rect">
            <a:avLst/>
          </a:prstGeom>
        </p:spPr>
      </p:pic>
      <p:sp>
        <p:nvSpPr>
          <p:cNvPr id="17" name="Google Shape;103;p14"/>
          <p:cNvSpPr txBox="1">
            <a:spLocks/>
          </p:cNvSpPr>
          <p:nvPr/>
        </p:nvSpPr>
        <p:spPr>
          <a:xfrm>
            <a:off x="731667" y="1319244"/>
            <a:ext cx="4616450" cy="8286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FF9715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Exercise Concept.</a:t>
            </a:r>
          </a:p>
        </p:txBody>
      </p:sp>
      <p:sp>
        <p:nvSpPr>
          <p:cNvPr id="18" name="標題 45"/>
          <p:cNvSpPr txBox="1">
            <a:spLocks/>
          </p:cNvSpPr>
          <p:nvPr/>
        </p:nvSpPr>
        <p:spPr>
          <a:xfrm>
            <a:off x="697231" y="491355"/>
            <a:ext cx="7783344" cy="7337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altLang="zh-TW" sz="3600" b="1" dirty="0" smtClean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Multimodal Exercise Representing Layer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276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Google Shape;104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80606" y="2033141"/>
                <a:ext cx="2878200" cy="854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𝓍</m:t>
                      </m:r>
                      <m:r>
                        <a:rPr lang="en-US" altLang="zh-TW"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𝓍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𝓍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𝓍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18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𝓍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𝓊</m:t>
                              </m:r>
                            </m:e>
                          </m:acc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𝓋</m:t>
                              </m:r>
                            </m:e>
                          </m:acc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20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104" name="Google Shape;104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80606" y="2033141"/>
                <a:ext cx="2878200" cy="854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矩形 1"/>
          <p:cNvSpPr/>
          <p:nvPr/>
        </p:nvSpPr>
        <p:spPr>
          <a:xfrm>
            <a:off x="1051708" y="2887741"/>
            <a:ext cx="6943222" cy="3409146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563411" y="2973847"/>
            <a:ext cx="5348123" cy="32089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258806" y="20317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dirty="0">
                <a:solidFill>
                  <a:srgbClr val="677480"/>
                </a:solidFill>
                <a:ea typeface="Lato"/>
                <a:cs typeface="Lato"/>
              </a:rPr>
              <a:t>Text-Concept Attention (TCA)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solidFill>
                  <a:srgbClr val="677480"/>
                </a:solidFill>
                <a:ea typeface="Lato"/>
                <a:cs typeface="Lato"/>
              </a:rPr>
              <a:t>Text-Image Attention</a:t>
            </a:r>
            <a:r>
              <a:rPr lang="zh-TW" altLang="en-US" dirty="0">
                <a:solidFill>
                  <a:srgbClr val="677480"/>
                </a:solidFill>
                <a:ea typeface="Lato"/>
                <a:cs typeface="Lato"/>
              </a:rPr>
              <a:t> </a:t>
            </a:r>
            <a:r>
              <a:rPr lang="en-US" altLang="zh-TW" dirty="0">
                <a:solidFill>
                  <a:srgbClr val="677480"/>
                </a:solidFill>
                <a:ea typeface="Lato"/>
                <a:cs typeface="Lato"/>
              </a:rPr>
              <a:t>(TIA)</a:t>
            </a:r>
          </a:p>
          <a:p>
            <a:pPr>
              <a:spcBef>
                <a:spcPts val="600"/>
              </a:spcBef>
            </a:pPr>
            <a:endParaRPr lang="en-US" altLang="zh-TW" dirty="0"/>
          </a:p>
        </p:txBody>
      </p:sp>
      <p:sp>
        <p:nvSpPr>
          <p:cNvPr id="23" name="標題 45"/>
          <p:cNvSpPr txBox="1">
            <a:spLocks/>
          </p:cNvSpPr>
          <p:nvPr/>
        </p:nvSpPr>
        <p:spPr>
          <a:xfrm>
            <a:off x="697231" y="491355"/>
            <a:ext cx="7783344" cy="7337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altLang="zh-TW" sz="3600" b="1" dirty="0" smtClean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Multimodal Exercise Representing Layer</a:t>
            </a:r>
            <a:endParaRPr lang="zh-TW" altLang="en-US" sz="3600" dirty="0"/>
          </a:p>
        </p:txBody>
      </p:sp>
      <p:sp>
        <p:nvSpPr>
          <p:cNvPr id="25" name="Google Shape;103;p14"/>
          <p:cNvSpPr txBox="1">
            <a:spLocks/>
          </p:cNvSpPr>
          <p:nvPr/>
        </p:nvSpPr>
        <p:spPr>
          <a:xfrm>
            <a:off x="731667" y="1319244"/>
            <a:ext cx="4616450" cy="8286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FF9715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Attention-based LSTM.</a:t>
            </a:r>
          </a:p>
        </p:txBody>
      </p:sp>
    </p:spTree>
    <p:extLst>
      <p:ext uri="{BB962C8B-B14F-4D97-AF65-F5344CB8AC3E}">
        <p14:creationId xmlns:p14="http://schemas.microsoft.com/office/powerpoint/2010/main" val="27108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35253" y="1961903"/>
            <a:ext cx="5803007" cy="29962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294967295"/>
          </p:nvPr>
        </p:nvSpPr>
        <p:spPr>
          <a:xfrm>
            <a:off x="941115" y="1783422"/>
            <a:ext cx="3303588" cy="827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2000" dirty="0">
                <a:solidFill>
                  <a:srgbClr val="677480"/>
                </a:solidFill>
                <a:ea typeface="Lato"/>
                <a:cs typeface="Calibri" panose="020F0502020204030204" pitchFamily="34" charset="0"/>
              </a:rPr>
              <a:t>TCA</a:t>
            </a:r>
            <a:r>
              <a:rPr lang="zh-TW" altLang="en-US" sz="2000" dirty="0">
                <a:solidFill>
                  <a:srgbClr val="677480"/>
                </a:solidFill>
                <a:ea typeface="Lato"/>
                <a:cs typeface="Calibri" panose="020F0502020204030204" pitchFamily="34" charset="0"/>
              </a:rPr>
              <a:t> </a:t>
            </a:r>
            <a:r>
              <a:rPr lang="en-US" altLang="zh-TW" sz="2000" dirty="0">
                <a:solidFill>
                  <a:srgbClr val="677480"/>
                </a:solidFill>
                <a:ea typeface="Lato"/>
                <a:cs typeface="Calibri" panose="020F0502020204030204" pitchFamily="34" charset="0"/>
              </a:rPr>
              <a:t>&amp;</a:t>
            </a:r>
            <a:r>
              <a:rPr lang="zh-TW" altLang="en-US" sz="2000" dirty="0">
                <a:solidFill>
                  <a:srgbClr val="677480"/>
                </a:solidFill>
                <a:ea typeface="Lato"/>
                <a:cs typeface="Calibri" panose="020F0502020204030204" pitchFamily="34" charset="0"/>
              </a:rPr>
              <a:t> </a:t>
            </a:r>
            <a:r>
              <a:rPr lang="en-US" altLang="zh-TW" sz="2000" dirty="0">
                <a:solidFill>
                  <a:srgbClr val="677480"/>
                </a:solidFill>
                <a:ea typeface="Lato"/>
                <a:cs typeface="Calibri" panose="020F0502020204030204" pitchFamily="34" charset="0"/>
              </a:rPr>
              <a:t>TIA</a:t>
            </a:r>
          </a:p>
        </p:txBody>
      </p:sp>
      <p:sp>
        <p:nvSpPr>
          <p:cNvPr id="13" name="Google Shape;103;p14"/>
          <p:cNvSpPr txBox="1">
            <a:spLocks/>
          </p:cNvSpPr>
          <p:nvPr/>
        </p:nvSpPr>
        <p:spPr>
          <a:xfrm>
            <a:off x="731667" y="1319244"/>
            <a:ext cx="4616450" cy="8286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FF9715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Attention-based LSTM.</a:t>
            </a:r>
          </a:p>
        </p:txBody>
      </p:sp>
      <p:sp>
        <p:nvSpPr>
          <p:cNvPr id="14" name="標題 45"/>
          <p:cNvSpPr txBox="1">
            <a:spLocks/>
          </p:cNvSpPr>
          <p:nvPr/>
        </p:nvSpPr>
        <p:spPr>
          <a:xfrm>
            <a:off x="697231" y="491355"/>
            <a:ext cx="7783344" cy="7337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altLang="zh-TW" sz="3600" b="1" dirty="0" smtClean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Multimodal Exercise Representing Layer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41115" y="5618588"/>
                <a:ext cx="4572000" cy="7455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b="1" dirty="0">
                    <a:solidFill>
                      <a:srgbClr val="F20253"/>
                    </a:solidFill>
                    <a:ea typeface="Lato"/>
                    <a:cs typeface="Lato"/>
                  </a:rPr>
                  <a:t>TIA</a:t>
                </a:r>
                <a:r>
                  <a:rPr lang="zh-TW" altLang="en-US" b="1" dirty="0">
                    <a:solidFill>
                      <a:srgbClr val="F20253"/>
                    </a:solidFill>
                    <a:ea typeface="Lato"/>
                    <a:cs typeface="Lato"/>
                  </a:rPr>
                  <a:t> </a:t>
                </a:r>
                <a:r>
                  <a:rPr lang="en-US" altLang="zh-TW" b="1" dirty="0">
                    <a:solidFill>
                      <a:srgbClr val="F20253"/>
                    </a:solidFill>
                    <a:ea typeface="Lato"/>
                    <a:cs typeface="Lato"/>
                  </a:rPr>
                  <a:t>:</a:t>
                </a:r>
                <a:r>
                  <a:rPr lang="zh-TW" altLang="en-US" b="1" dirty="0">
                    <a:solidFill>
                      <a:srgbClr val="F20253"/>
                    </a:solidFill>
                    <a:ea typeface="Lato"/>
                    <a:cs typeface="Lato"/>
                  </a:rPr>
                  <a:t> </a:t>
                </a:r>
                <a:endParaRPr lang="en-US" altLang="zh-TW" b="1" dirty="0">
                  <a:solidFill>
                    <a:srgbClr val="F20253"/>
                  </a:solidFill>
                  <a:ea typeface="Lato"/>
                  <a:cs typeface="Lato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zh-TW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zh-TW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𝑎𝑖</m:t>
                        </m:r>
                      </m:sub>
                    </m:sSub>
                  </m:oMath>
                </a14:m>
                <a:r>
                  <a:rPr lang="zh-TW" altLang="zh-TW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𝑎𝑖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zh-TW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</m:oMath>
                </a14:m>
                <a:r>
                  <a:rPr lang="zh-TW" altLang="zh-TW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</m:oMath>
                </a14:m>
                <a:r>
                  <a:rPr lang="zh-TW" altLang="zh-TW" dirty="0"/>
                  <a:t>，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15" y="5618588"/>
                <a:ext cx="4572000" cy="745589"/>
              </a:xfrm>
              <a:prstGeom prst="rect">
                <a:avLst/>
              </a:prstGeom>
              <a:blipFill>
                <a:blip r:embed="rId4"/>
                <a:stretch>
                  <a:fillRect l="-1067" t="-4918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3131332" y="1953620"/>
            <a:ext cx="5803007" cy="2996242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51860" y="3321657"/>
            <a:ext cx="5451998" cy="162820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505199" y="3173284"/>
            <a:ext cx="5436981" cy="176895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131332" y="1961240"/>
            <a:ext cx="5803007" cy="29962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Google Shape;104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41115" y="3569036"/>
                <a:ext cx="6462600" cy="205717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altLang="zh-TW" sz="1800" b="1" dirty="0" smtClean="0">
                    <a:solidFill>
                      <a:srgbClr val="F20253"/>
                    </a:solidFill>
                    <a:ea typeface="Lato"/>
                    <a:cs typeface="Lato"/>
                  </a:rPr>
                  <a:t>TCA</a:t>
                </a:r>
                <a:r>
                  <a:rPr lang="zh-TW" altLang="en-US" sz="1800" b="1" dirty="0" smtClean="0">
                    <a:solidFill>
                      <a:srgbClr val="F20253"/>
                    </a:solidFill>
                    <a:ea typeface="Lato"/>
                    <a:cs typeface="Lato"/>
                  </a:rPr>
                  <a:t> </a:t>
                </a:r>
                <a:r>
                  <a:rPr lang="en-US" altLang="zh-TW" sz="1800" b="1" dirty="0">
                    <a:solidFill>
                      <a:srgbClr val="F20253"/>
                    </a:solidFill>
                    <a:ea typeface="Lato"/>
                    <a:cs typeface="Lato"/>
                  </a:rPr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𝓊</m:t>
                              </m:r>
                            </m:e>
                          </m:acc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𝓊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altLang="zh-TW" sz="18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𝓊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𝓊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TW" sz="18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𝓊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TW" sz="180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altLang="zh-TW" sz="18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zh-TW" sz="1800" dirty="0" smtClean="0"/>
              </a:p>
            </p:txBody>
          </p:sp>
        </mc:Choice>
        <mc:Fallback xmlns="">
          <p:sp>
            <p:nvSpPr>
              <p:cNvPr id="104" name="Google Shape;104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1115" y="3569036"/>
                <a:ext cx="6462600" cy="2057172"/>
              </a:xfrm>
              <a:prstGeom prst="rect">
                <a:avLst/>
              </a:prstGeom>
              <a:blipFill>
                <a:blip r:embed="rId7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941115" y="2952325"/>
                <a:ext cx="1940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𝓍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𝓊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𝓋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15" y="2952325"/>
                <a:ext cx="1940531" cy="369332"/>
              </a:xfrm>
              <a:prstGeom prst="rect">
                <a:avLst/>
              </a:prstGeom>
              <a:blipFill>
                <a:blip r:embed="rId8"/>
                <a:stretch>
                  <a:fillRect t="-6557" r="-14420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3863340" y="1947152"/>
            <a:ext cx="5040518" cy="91448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1369943" y="2403629"/>
            <a:ext cx="6943222" cy="3409146"/>
          </a:xfrm>
          <a:prstGeom prst="rect">
            <a:avLst/>
          </a:prstGeom>
          <a:blipFill dpi="0" rotWithShape="1">
            <a:blip r:embed="rId10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2881646" y="2489735"/>
            <a:ext cx="5348123" cy="32089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7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44444E-6 L 0.05365 0.06274 C 0.06476 0.0757 0.07813 0.09838 0.08854 0.12362 C 0.10139 0.15232 0.11007 0.17709 0.11163 0.19653 L 0.12674 0.28843 " pathEditMode="relative" rAng="3600000" ptsTypes="AAA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1344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6" grpId="0"/>
      <p:bldP spid="103" grpId="0" build="p"/>
      <p:bldP spid="5" grpId="0" uiExpand="1"/>
      <p:bldP spid="5" grpId="1"/>
      <p:bldP spid="18" grpId="0" animBg="1"/>
      <p:bldP spid="18" grpId="1" animBg="1"/>
      <p:bldP spid="20" grpId="0" animBg="1"/>
      <p:bldP spid="20" grpId="1" uiExpand="1" animBg="1"/>
      <p:bldP spid="20" grpId="2" animBg="1"/>
      <p:bldP spid="21" grpId="0" uiExpand="1" animBg="1"/>
      <p:bldP spid="21" grpId="1" animBg="1"/>
      <p:bldP spid="25" grpId="0" uiExpand="1" animBg="1"/>
      <p:bldP spid="25" grpId="1" animBg="1"/>
      <p:bldP spid="104" grpId="0" build="p"/>
      <p:bldP spid="104" grpId="1" build="p"/>
      <p:bldP spid="22" grpId="0"/>
      <p:bldP spid="23" grpId="0" animBg="1"/>
      <p:bldP spid="23" grpId="1" animBg="1"/>
      <p:bldP spid="23" grpId="2" animBg="1"/>
      <p:bldP spid="23" grpId="3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7"/>
          <a:stretch/>
        </p:blipFill>
        <p:spPr>
          <a:xfrm>
            <a:off x="-2" y="1938631"/>
            <a:ext cx="9144000" cy="348126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" name="標題 45"/>
          <p:cNvSpPr txBox="1">
            <a:spLocks/>
          </p:cNvSpPr>
          <p:nvPr/>
        </p:nvSpPr>
        <p:spPr>
          <a:xfrm>
            <a:off x="697231" y="491355"/>
            <a:ext cx="7783344" cy="7337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>
              <a:spcBef>
                <a:spcPts val="600"/>
              </a:spcBef>
            </a:pPr>
            <a:r>
              <a:rPr lang="en" altLang="zh-TW" sz="3600" b="1" dirty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  <a:sym typeface="Lato"/>
              </a:rPr>
              <a:t>Similarity Attention</a:t>
            </a:r>
            <a:endParaRPr lang="en-US" altLang="zh-TW" sz="3600" b="1" dirty="0">
              <a:solidFill>
                <a:srgbClr val="7ECEF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1936866"/>
            <a:ext cx="9144000" cy="3491346"/>
          </a:xfrm>
          <a:prstGeom prst="rect">
            <a:avLst/>
          </a:prstGeom>
          <a:blipFill dpi="0" rotWithShape="1">
            <a:blip r:embed="rId5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2515408" y="2018953"/>
            <a:ext cx="3840479" cy="330846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圖片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439" y="2618509"/>
            <a:ext cx="4886431" cy="3446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104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77075" y="1357624"/>
                <a:ext cx="6462600" cy="180121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zh-TW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TW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180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zh-TW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TW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180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altLang="zh-TW" sz="1800" dirty="0" smtClean="0">
                    <a:latin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sz="18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endParaRPr lang="en-US" altLang="zh-TW" sz="1800" dirty="0" smtClean="0">
                  <a:latin typeface="Calibri Light" panose="020F0302020204030204" pitchFamily="34" charset="0"/>
                </a:endParaRPr>
              </a:p>
              <a:p>
                <a:pPr marL="0" lv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1800" dirty="0" smtClean="0">
                    <a:latin typeface="Calibri Light" panose="020F0302020204030204" pitchFamily="34" charset="0"/>
                  </a:rPr>
                  <a:t>, 	</a:t>
                </a:r>
              </a:p>
              <a:p>
                <a:pPr marL="0" lv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𝑎𝑡𝑡</m:t>
                        </m:r>
                      </m:sub>
                      <m:sup>
                        <m:d>
                          <m:d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18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sSubSup>
                          <m:sSubSup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zh-TW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TW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180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altLang="zh-TW" sz="1800" dirty="0" smtClean="0">
                    <a:latin typeface="Calibri Light" panose="020F030202020403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43" name="Google Shape;104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7075" y="1357624"/>
                <a:ext cx="6462600" cy="1801212"/>
              </a:xfrm>
              <a:prstGeom prst="rect">
                <a:avLst/>
              </a:prstGeom>
              <a:blipFill>
                <a:blip r:embed="rId8"/>
                <a:stretch>
                  <a:fillRect b="-162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/>
          <p:cNvSpPr/>
          <p:nvPr/>
        </p:nvSpPr>
        <p:spPr>
          <a:xfrm>
            <a:off x="1539306" y="4076285"/>
            <a:ext cx="1649027" cy="1426741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1188621" y="3301674"/>
            <a:ext cx="2635237" cy="228001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框架 45"/>
          <p:cNvSpPr/>
          <p:nvPr/>
        </p:nvSpPr>
        <p:spPr>
          <a:xfrm>
            <a:off x="1738744" y="3796826"/>
            <a:ext cx="1369582" cy="244949"/>
          </a:xfrm>
          <a:prstGeom prst="fram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1" name="框架 40"/>
          <p:cNvSpPr/>
          <p:nvPr/>
        </p:nvSpPr>
        <p:spPr>
          <a:xfrm>
            <a:off x="1755600" y="3801437"/>
            <a:ext cx="292277" cy="972968"/>
          </a:xfrm>
          <a:prstGeom prst="frame">
            <a:avLst>
              <a:gd name="adj1" fmla="val 875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框架 43"/>
          <p:cNvSpPr/>
          <p:nvPr/>
        </p:nvSpPr>
        <p:spPr>
          <a:xfrm>
            <a:off x="2790825" y="3803176"/>
            <a:ext cx="314325" cy="238599"/>
          </a:xfrm>
          <a:prstGeom prst="fram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0" name="框架 49"/>
          <p:cNvSpPr/>
          <p:nvPr/>
        </p:nvSpPr>
        <p:spPr>
          <a:xfrm>
            <a:off x="4575985" y="3728939"/>
            <a:ext cx="1288240" cy="80587"/>
          </a:xfrm>
          <a:prstGeom prst="frame">
            <a:avLst/>
          </a:prstGeom>
          <a:ln w="15875"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2790825" y="1783392"/>
                <a:ext cx="2069220" cy="659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1783392"/>
                <a:ext cx="2069220" cy="6592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3508023" y="2260401"/>
                <a:ext cx="2787173" cy="659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𝑎𝑡𝑡</m:t>
                          </m:r>
                        </m:sub>
                        <m:sup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023" y="2260401"/>
                <a:ext cx="2787173" cy="6592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框架 51"/>
          <p:cNvSpPr/>
          <p:nvPr/>
        </p:nvSpPr>
        <p:spPr>
          <a:xfrm>
            <a:off x="1758775" y="4546600"/>
            <a:ext cx="292277" cy="221455"/>
          </a:xfrm>
          <a:prstGeom prst="fram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3" name="框架 52"/>
          <p:cNvSpPr/>
          <p:nvPr/>
        </p:nvSpPr>
        <p:spPr>
          <a:xfrm>
            <a:off x="4582335" y="5423073"/>
            <a:ext cx="1256490" cy="83128"/>
          </a:xfrm>
          <a:prstGeom prst="frame">
            <a:avLst/>
          </a:prstGeom>
          <a:ln w="15875"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1.85185E-6 L 0.07205 -0.01921 C 0.0875 -0.02315 0.10903 -0.02176 0.12986 -0.0125 C 0.15399 -0.00509 0.17205 0.00741 0.18385 0.02153 L 0.24028 0.08495 " pathEditMode="relative" rAng="900000" ptsTypes="AAAAA">
                                      <p:cBhvr>
                                        <p:cTn id="1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6 -0.05023 L 0.41527 -0.1669 C 0.38455 -0.19306 0.33889 -0.20741 0.29132 -0.20741 C 0.23698 -0.20741 0.19357 -0.19306 0.16284 -0.1669 L 0.01701 -0.05023 " pathEditMode="relative" rAng="10800000" ptsTypes="AAA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784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00035 0.026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2615 L -5.55556E-7 0.0534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2882 0.0009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0.00093 L 0.05798 0.0009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0052 0.025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7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-0.0134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57 L -0.00052 0.0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343 L -3.33333E-6 -0.0282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-0.0145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2848 0.0004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458 L -1.66667E-6 -0.028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8 0.00046 L 0.05834 0.0009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6" grpId="0" animBg="1"/>
      <p:bldP spid="36" grpId="2" animBg="1"/>
      <p:bldP spid="36" grpId="3" animBg="1"/>
      <p:bldP spid="43" grpId="0" uiExpand="1" build="p"/>
      <p:bldP spid="38" grpId="0" uiExpand="1" animBg="1"/>
      <p:bldP spid="38" grpId="1" uiExpand="1" animBg="1"/>
      <p:bldP spid="38" grpId="2" uiExpand="1" animBg="1"/>
      <p:bldP spid="38" grpId="3" uiExpand="1" animBg="1"/>
      <p:bldP spid="45" grpId="0" uiExpand="1" animBg="1"/>
      <p:bldP spid="46" grpId="0" uiExpand="1" animBg="1"/>
      <p:bldP spid="46" grpId="1" animBg="1"/>
      <p:bldP spid="46" grpId="2" animBg="1"/>
      <p:bldP spid="46" grpId="3" animBg="1"/>
      <p:bldP spid="41" grpId="0" animBg="1"/>
      <p:bldP spid="41" grpId="1" animBg="1"/>
      <p:bldP spid="41" grpId="2" animBg="1"/>
      <p:bldP spid="41" grpId="3" animBg="1"/>
      <p:bldP spid="44" grpId="0" animBg="1"/>
      <p:bldP spid="44" grpId="1" animBg="1"/>
      <p:bldP spid="44" grpId="2" animBg="1"/>
      <p:bldP spid="44" grpId="3" animBg="1"/>
      <p:bldP spid="50" grpId="0" animBg="1"/>
      <p:bldP spid="50" grpId="1" animBg="1"/>
      <p:bldP spid="50" grpId="2" animBg="1"/>
      <p:bldP spid="50" grpId="3" animBg="1"/>
      <p:bldP spid="48" grpId="0"/>
      <p:bldP spid="49" grpId="0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63" y="2964392"/>
            <a:ext cx="9144000" cy="349134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2964392"/>
            <a:ext cx="9144000" cy="3491346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Google Shape;104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86080" y="1293176"/>
                <a:ext cx="6462600" cy="5280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d>
                            <m:d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⨁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d>
                            <m:d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⨁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d>
                            <m:d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1800">
                          <a:latin typeface="Cambria Math" panose="02040503050406030204" pitchFamily="18" charset="0"/>
                        </a:rPr>
                        <m:t>⨁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d>
                            <m:d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⨁</m:t>
                      </m:r>
                      <m:sSubSup>
                        <m:sSub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𝑎𝑡𝑡</m:t>
                          </m:r>
                        </m:sub>
                        <m:sup>
                          <m:d>
                            <m:d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⨁</m:t>
                      </m:r>
                      <m:sSubSup>
                        <m:sSub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𝑎𝑡𝑡</m:t>
                          </m:r>
                        </m:sub>
                        <m:sup>
                          <m:d>
                            <m:d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</m:oMath>
                  </m:oMathPara>
                </a14:m>
                <a:endParaRPr lang="en-US" sz="18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Yu Gothic UI Semilight" panose="020B0400000000000000" pitchFamily="34" charset="-128"/>
                  <a:cs typeface="Calibri Light" panose="020F0302020204030204" pitchFamily="34" charset="0"/>
                </a:endParaRPr>
              </a:p>
              <a:p>
                <a:pPr marL="0" lvl="0" indent="0">
                  <a:spcBef>
                    <a:spcPts val="600"/>
                  </a:spcBef>
                  <a:buNone/>
                </a:pPr>
                <a:endParaRPr lang="en-US" sz="6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Yu Gothic UI Semilight" panose="020B0400000000000000" pitchFamily="34" charset="-128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4" name="Google Shape;104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86080" y="1293176"/>
                <a:ext cx="6462600" cy="528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7" name="標題 45"/>
          <p:cNvSpPr txBox="1">
            <a:spLocks/>
          </p:cNvSpPr>
          <p:nvPr/>
        </p:nvSpPr>
        <p:spPr>
          <a:xfrm>
            <a:off x="697231" y="491355"/>
            <a:ext cx="7783344" cy="7337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lvl="0">
              <a:spcBef>
                <a:spcPts val="600"/>
              </a:spcBef>
            </a:pPr>
            <a:r>
              <a:rPr lang="en-US" altLang="zh-TW" sz="3600" b="1" dirty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  <a:sym typeface="Lato"/>
              </a:rPr>
              <a:t>Similarity Score Layer</a:t>
            </a:r>
          </a:p>
        </p:txBody>
      </p:sp>
      <p:sp>
        <p:nvSpPr>
          <p:cNvPr id="14" name="矩形 13"/>
          <p:cNvSpPr/>
          <p:nvPr/>
        </p:nvSpPr>
        <p:spPr>
          <a:xfrm>
            <a:off x="2613234" y="2964392"/>
            <a:ext cx="6530765" cy="34912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886080" y="1854177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Yu Gothic UI Semilight" panose="020B0400000000000000" pitchFamily="34" charset="-128"/>
                    <a:cs typeface="Calibri" panose="020F0502020204030204" pitchFamily="34" charset="0"/>
                  </a:rPr>
                  <a:t>Two full-connected networks : 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altLang="zh-TW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𝑅𝑒𝐿𝑈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Yu Gothic UI Semilight" panose="020B0400000000000000" pitchFamily="34" charset="-128"/>
                  <a:cs typeface="Calibri Light" panose="020F03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zh-TW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ar-AE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ar-AE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ar-AE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ar-AE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acc>
                      </m:e>
                      <m:sub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ar-AE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ea typeface="Yu Gothic UI Semilight" panose="020B0400000000000000" pitchFamily="34" charset="-128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80" y="1854177"/>
                <a:ext cx="4572000" cy="1077218"/>
              </a:xfrm>
              <a:prstGeom prst="rect">
                <a:avLst/>
              </a:prstGeom>
              <a:blipFill>
                <a:blip r:embed="rId6"/>
                <a:stretch>
                  <a:fillRect l="-1067" t="-2825" b="-3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5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4" grpId="0" build="p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1" y="1731626"/>
            <a:ext cx="3489911" cy="1754751"/>
          </a:xfrm>
          <a:prstGeom prst="rect">
            <a:avLst/>
          </a:prstGeom>
        </p:spPr>
      </p:pic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250;p28"/>
              <p:cNvSpPr txBox="1"/>
              <p:nvPr/>
            </p:nvSpPr>
            <p:spPr>
              <a:xfrm>
                <a:off x="795332" y="4203879"/>
                <a:ext cx="7685243" cy="1410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𝑆𝑖𝑚</m:t>
                      </m:r>
                      <m:d>
                        <m:dPr>
                          <m:ctrlPr>
                            <a:rPr lang="zh-TW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zh-TW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sub>
                      </m:sSub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𝐷𝑆</m:t>
                      </m:r>
                      <m:d>
                        <m:dPr>
                          <m:ctrlPr>
                            <a:rPr lang="zh-TW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zh-TW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altLang="zh-TW" sz="16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TW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zh-TW" altLang="zh-TW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zh-TW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zh-TW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TW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zh-TW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TW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𝑑𝑠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TW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6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60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zh-TW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6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10" name="Google Shape;250;p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2" y="4203879"/>
                <a:ext cx="7685243" cy="14107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246;p28"/>
          <p:cNvSpPr>
            <a:spLocks noChangeAspect="1"/>
          </p:cNvSpPr>
          <p:nvPr/>
        </p:nvSpPr>
        <p:spPr>
          <a:xfrm>
            <a:off x="-425885" y="499907"/>
            <a:ext cx="4682165" cy="802800"/>
          </a:xfrm>
          <a:prstGeom prst="chevron">
            <a:avLst>
              <a:gd name="adj" fmla="val 50000"/>
            </a:avLst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Raleway"/>
              </a:rPr>
              <a:t>MANN Learning</a:t>
            </a:r>
            <a:endParaRPr sz="3600" b="1" dirty="0">
              <a:solidFill>
                <a:srgbClr val="FFFFFF"/>
              </a:solidFill>
              <a:latin typeface="+mj-lt"/>
              <a:ea typeface="+mj-ea"/>
              <a:cs typeface="+mj-cs"/>
              <a:sym typeface="Lato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9422" y="5510174"/>
            <a:ext cx="4572000" cy="9584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Þ"/>
            </a:pPr>
            <a:r>
              <a:rPr lang="en-US" altLang="zh-TW" sz="1600" dirty="0">
                <a:solidFill>
                  <a:srgbClr val="677480"/>
                </a:solidFill>
                <a:ea typeface="Lato"/>
                <a:cs typeface="Lato"/>
                <a:sym typeface="Lato"/>
              </a:rPr>
              <a:t>Dissimilar exercises sampling ways :</a:t>
            </a:r>
          </a:p>
          <a:p>
            <a:pPr lvl="0">
              <a:lnSpc>
                <a:spcPct val="115000"/>
              </a:lnSpc>
            </a:pPr>
            <a:r>
              <a:rPr lang="en-US" altLang="zh-TW" sz="1600" dirty="0">
                <a:solidFill>
                  <a:srgbClr val="677480"/>
                </a:solidFill>
                <a:ea typeface="Lato"/>
                <a:cs typeface="Lato"/>
                <a:sym typeface="Lato"/>
              </a:rPr>
              <a:t> </a:t>
            </a:r>
            <a:r>
              <a:rPr lang="en-US" altLang="zh-TW" sz="1600" dirty="0" smtClean="0">
                <a:solidFill>
                  <a:srgbClr val="677480"/>
                </a:solidFill>
                <a:ea typeface="Lato"/>
                <a:cs typeface="Lato"/>
                <a:sym typeface="Lato"/>
              </a:rPr>
              <a:t>         Sampling </a:t>
            </a:r>
            <a:r>
              <a:rPr lang="en-US" altLang="zh-TW" sz="1600" dirty="0">
                <a:solidFill>
                  <a:srgbClr val="677480"/>
                </a:solidFill>
                <a:ea typeface="Lato"/>
                <a:cs typeface="Lato"/>
                <a:sym typeface="Lato"/>
              </a:rPr>
              <a:t>Randomly (Random).</a:t>
            </a:r>
          </a:p>
          <a:p>
            <a:pPr lvl="0">
              <a:lnSpc>
                <a:spcPct val="115000"/>
              </a:lnSpc>
            </a:pPr>
            <a:r>
              <a:rPr lang="en-US" altLang="zh-TW" sz="1600" dirty="0" smtClean="0">
                <a:solidFill>
                  <a:srgbClr val="677480"/>
                </a:solidFill>
                <a:ea typeface="Lato"/>
                <a:cs typeface="Lato"/>
                <a:sym typeface="Lato"/>
              </a:rPr>
              <a:t>          Sampling </a:t>
            </a:r>
            <a:r>
              <a:rPr lang="en-US" altLang="zh-TW" sz="1600" dirty="0">
                <a:solidFill>
                  <a:srgbClr val="677480"/>
                </a:solidFill>
                <a:ea typeface="Lato"/>
                <a:cs typeface="Lato"/>
                <a:sym typeface="Lato"/>
              </a:rPr>
              <a:t>by Concepts (Concept).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782" y="1624181"/>
            <a:ext cx="5084564" cy="2579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250;p28"/>
              <p:cNvSpPr txBox="1"/>
              <p:nvPr/>
            </p:nvSpPr>
            <p:spPr>
              <a:xfrm>
                <a:off x="381228" y="3687219"/>
                <a:ext cx="2904194" cy="450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𝑃𝑎𝑖𝑟𝑤𝑖𝑠𝑒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dirty="0" smtClean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11" name="Google Shape;250;p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28" y="3687219"/>
                <a:ext cx="2904194" cy="450871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7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7ECEFD"/>
                </a:solidFill>
              </a:rPr>
              <a:t>3</a:t>
            </a:r>
            <a:r>
              <a:rPr lang="en" sz="7200" dirty="0" smtClean="0">
                <a:solidFill>
                  <a:srgbClr val="7ECEFD"/>
                </a:solidFill>
              </a:rPr>
              <a:t>.</a:t>
            </a:r>
            <a:endParaRPr sz="7200" dirty="0">
              <a:solidFill>
                <a:srgbClr val="7ECEF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Experiments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2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7ECEFD"/>
                </a:solidFill>
              </a:rPr>
              <a:t>1.</a:t>
            </a:r>
            <a:endParaRPr sz="7200" dirty="0">
              <a:solidFill>
                <a:srgbClr val="7ECEF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Introduction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4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991" y="93889"/>
            <a:ext cx="6462600" cy="13334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TW" sz="4800" b="1" dirty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Experiments</a:t>
            </a:r>
            <a:endParaRPr lang="zh-TW" altLang="en-US"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9" y="1945178"/>
            <a:ext cx="4339497" cy="191976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916" y="566569"/>
            <a:ext cx="3042392" cy="184872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91" y="4424777"/>
            <a:ext cx="8093606" cy="209795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965" y="2468880"/>
            <a:ext cx="2671343" cy="19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991" y="93889"/>
            <a:ext cx="6462600" cy="13334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TW" sz="4800" b="1" dirty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Experiments</a:t>
            </a:r>
            <a:endParaRPr lang="zh-TW" altLang="en-US"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1641"/>
            <a:ext cx="9144000" cy="2716089"/>
          </a:xfrm>
          <a:prstGeom prst="rect">
            <a:avLst/>
          </a:prstGeom>
        </p:spPr>
      </p:pic>
      <p:sp>
        <p:nvSpPr>
          <p:cNvPr id="5" name="Google Shape;104;p14"/>
          <p:cNvSpPr txBox="1">
            <a:spLocks noGrp="1"/>
          </p:cNvSpPr>
          <p:nvPr>
            <p:ph type="body" idx="1"/>
          </p:nvPr>
        </p:nvSpPr>
        <p:spPr>
          <a:xfrm>
            <a:off x="1175459" y="1588338"/>
            <a:ext cx="3604360" cy="1607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altLang="zh-TW" sz="1600" b="1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VSM</a:t>
            </a:r>
            <a:r>
              <a:rPr lang="en-US" altLang="zh-TW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: </a:t>
            </a:r>
            <a:r>
              <a:rPr lang="en-US" altLang="zh-TW" sz="14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combining TF-IDF and cosine similarity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altLang="zh-TW" sz="1600" b="1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LSTM</a:t>
            </a:r>
            <a:r>
              <a:rPr lang="en-US" altLang="zh-TW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: </a:t>
            </a:r>
            <a:r>
              <a:rPr lang="en-US" altLang="zh-TW" sz="14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learn the semantic similarity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altLang="zh-TW" sz="1600" b="1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m-CNN</a:t>
            </a:r>
            <a:r>
              <a:rPr lang="en-US" altLang="zh-TW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: </a:t>
            </a:r>
            <a:r>
              <a:rPr lang="en-US" altLang="zh-TW" sz="14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multimodal CNN</a:t>
            </a:r>
          </a:p>
          <a:p>
            <a:pPr marL="0" indent="0">
              <a:buNone/>
            </a:pPr>
            <a:r>
              <a:rPr lang="en-US" altLang="zh-TW" sz="1600" b="1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ABCNN</a:t>
            </a:r>
            <a:r>
              <a:rPr lang="en-US" altLang="zh-TW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: </a:t>
            </a:r>
            <a:r>
              <a:rPr lang="en-US" altLang="zh-TW" sz="1400" dirty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modeling sentence </a:t>
            </a:r>
            <a:r>
              <a:rPr lang="en-US" altLang="zh-TW" sz="14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pairs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altLang="zh-TW" sz="1600" b="1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MANN</a:t>
            </a:r>
            <a:r>
              <a:rPr lang="en-US" altLang="zh-TW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: </a:t>
            </a:r>
            <a:r>
              <a:rPr lang="en-US" altLang="zh-TW" sz="14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multimodal attention-base</a:t>
            </a:r>
            <a:endParaRPr lang="en-US" sz="1600" dirty="0" smtClean="0">
              <a:latin typeface="Calibri" panose="020F0502020204030204" pitchFamily="34" charset="0"/>
              <a:ea typeface="Yu Gothic UI Semilight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6" name="Google Shape;104;p14"/>
          <p:cNvSpPr txBox="1">
            <a:spLocks/>
          </p:cNvSpPr>
          <p:nvPr/>
        </p:nvSpPr>
        <p:spPr>
          <a:xfrm>
            <a:off x="5170517" y="1588338"/>
            <a:ext cx="3358953" cy="16079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19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▷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-</a:t>
            </a:r>
            <a:r>
              <a:rPr lang="en-US" sz="1600" b="1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T</a:t>
            </a: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: Text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- </a:t>
            </a:r>
            <a:r>
              <a:rPr lang="en-US" sz="1600" b="1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I</a:t>
            </a: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: Image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-</a:t>
            </a:r>
            <a:r>
              <a:rPr lang="en-US" sz="1600" b="1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C</a:t>
            </a: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: Concept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-</a:t>
            </a:r>
            <a:r>
              <a:rPr lang="en-US" sz="1600" b="1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A</a:t>
            </a: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: Attention</a:t>
            </a:r>
          </a:p>
        </p:txBody>
      </p:sp>
    </p:spTree>
    <p:extLst>
      <p:ext uri="{BB962C8B-B14F-4D97-AF65-F5344CB8AC3E}">
        <p14:creationId xmlns:p14="http://schemas.microsoft.com/office/powerpoint/2010/main" val="23305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991" y="93889"/>
            <a:ext cx="6462600" cy="13334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TW" sz="4800" b="1" dirty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Experiments</a:t>
            </a:r>
            <a:endParaRPr lang="zh-TW" altLang="en-US"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922"/>
            <a:ext cx="9144000" cy="2394738"/>
          </a:xfrm>
          <a:prstGeom prst="rect">
            <a:avLst/>
          </a:prstGeom>
        </p:spPr>
      </p:pic>
      <p:sp>
        <p:nvSpPr>
          <p:cNvPr id="5" name="Google Shape;104;p14"/>
          <p:cNvSpPr txBox="1">
            <a:spLocks noGrp="1"/>
          </p:cNvSpPr>
          <p:nvPr>
            <p:ph type="body" idx="1"/>
          </p:nvPr>
        </p:nvSpPr>
        <p:spPr>
          <a:xfrm>
            <a:off x="1167145" y="1646528"/>
            <a:ext cx="5940237" cy="913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altLang="zh-TW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Each model with different number(m) of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altLang="zh-TW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the sampled unlabeled exercises for each given exercise</a:t>
            </a:r>
            <a:endParaRPr lang="en-US" sz="1600" dirty="0" smtClean="0">
              <a:latin typeface="Calibri" panose="020F0502020204030204" pitchFamily="34" charset="0"/>
              <a:ea typeface="Yu Gothic UI Semilight" panose="020B04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991" y="93889"/>
            <a:ext cx="6462600" cy="13334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TW" sz="4800" b="1" dirty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Experiments</a:t>
            </a:r>
            <a:endParaRPr lang="zh-TW" altLang="en-US"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123"/>
            <a:ext cx="9144000" cy="2242493"/>
          </a:xfrm>
          <a:prstGeom prst="rect">
            <a:avLst/>
          </a:prstGeom>
        </p:spPr>
      </p:pic>
      <p:sp>
        <p:nvSpPr>
          <p:cNvPr id="5" name="Google Shape;104;p14"/>
          <p:cNvSpPr txBox="1">
            <a:spLocks noGrp="1"/>
          </p:cNvSpPr>
          <p:nvPr>
            <p:ph type="body" idx="1"/>
          </p:nvPr>
        </p:nvSpPr>
        <p:spPr>
          <a:xfrm>
            <a:off x="985172" y="4652618"/>
            <a:ext cx="6787228" cy="913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altLang="zh-TW" sz="1600" dirty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R</a:t>
            </a:r>
            <a:r>
              <a:rPr lang="en-US" altLang="zh-TW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andom sample : </a:t>
            </a:r>
            <a:r>
              <a:rPr lang="en-US" altLang="zh-TW" sz="1600" dirty="0" err="1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E</a:t>
            </a:r>
            <a:r>
              <a:rPr lang="en-US" altLang="zh-TW" sz="1600" baseline="-25000" dirty="0" err="1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s</a:t>
            </a:r>
            <a:r>
              <a:rPr lang="en-US" altLang="zh-TW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are very different from </a:t>
            </a:r>
            <a:r>
              <a:rPr lang="en-US" altLang="zh-TW" sz="1600" dirty="0" err="1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E</a:t>
            </a:r>
            <a:r>
              <a:rPr lang="en-US" altLang="zh-TW" sz="1600" baseline="-25000" dirty="0" err="1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ds</a:t>
            </a:r>
            <a:endParaRPr lang="en-US" altLang="zh-TW" sz="1600" dirty="0" smtClean="0">
              <a:latin typeface="Calibri" panose="020F0502020204030204" pitchFamily="34" charset="0"/>
              <a:ea typeface="Yu Gothic UI Semilight" panose="020B0400000000000000" pitchFamily="34" charset="-128"/>
              <a:cs typeface="Calibri" panose="020F050202020403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Concept sample : </a:t>
            </a:r>
            <a:r>
              <a:rPr lang="en-US" sz="1600" dirty="0" err="1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Es</a:t>
            </a: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are close to </a:t>
            </a:r>
            <a:r>
              <a:rPr lang="en-US" sz="1600" dirty="0" err="1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E</a:t>
            </a:r>
            <a:r>
              <a:rPr lang="en-US" sz="1600" baseline="-25000" dirty="0" err="1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ds</a:t>
            </a:r>
            <a:r>
              <a:rPr lang="en-US" sz="16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-&gt;  can focus on the subtle differences</a:t>
            </a:r>
          </a:p>
        </p:txBody>
      </p:sp>
    </p:spTree>
    <p:extLst>
      <p:ext uri="{BB962C8B-B14F-4D97-AF65-F5344CB8AC3E}">
        <p14:creationId xmlns:p14="http://schemas.microsoft.com/office/powerpoint/2010/main" val="28939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991" y="93889"/>
            <a:ext cx="6462600" cy="13334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TW" sz="4800" b="1" dirty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Experiments</a:t>
            </a:r>
            <a:endParaRPr lang="zh-TW" altLang="en-US"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52" y="1267473"/>
            <a:ext cx="5296819" cy="53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7ECEFD"/>
                </a:solidFill>
              </a:rPr>
              <a:t>4</a:t>
            </a:r>
            <a:r>
              <a:rPr lang="en" sz="7200" dirty="0" smtClean="0">
                <a:solidFill>
                  <a:srgbClr val="7ECEFD"/>
                </a:solidFill>
              </a:rPr>
              <a:t>.</a:t>
            </a:r>
            <a:endParaRPr sz="7200" dirty="0">
              <a:solidFill>
                <a:srgbClr val="7ECEF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Conclusions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4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TW" sz="4800" b="1" dirty="0" smtClean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Conclusions</a:t>
            </a:r>
            <a:endParaRPr lang="zh-TW" altLang="en-US"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3700" y="1775900"/>
            <a:ext cx="7234300" cy="4218500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altLang="zh-TW" sz="2200" b="1" dirty="0">
                <a:solidFill>
                  <a:srgbClr val="F20253"/>
                </a:solidFill>
                <a:ea typeface="Lato"/>
                <a:cs typeface="Lucida Sans Unicode" panose="020B0602030504020204" pitchFamily="34" charset="0"/>
              </a:rPr>
              <a:t>Novel Multimodal Attention-based Neural Network (MANN</a:t>
            </a:r>
            <a:r>
              <a:rPr lang="en-US" altLang="zh-TW" sz="2200" b="1" dirty="0" smtClean="0">
                <a:solidFill>
                  <a:srgbClr val="F20253"/>
                </a:solidFill>
                <a:ea typeface="Lato"/>
                <a:cs typeface="Lucida Sans Unicode" panose="020B0602030504020204" pitchFamily="34" charset="0"/>
              </a:rPr>
              <a:t>)</a:t>
            </a:r>
          </a:p>
          <a:p>
            <a:pPr marL="38100" indent="0">
              <a:buNone/>
            </a:pPr>
            <a:endParaRPr lang="en-US" altLang="zh-TW" sz="1400" b="1" dirty="0">
              <a:solidFill>
                <a:srgbClr val="F20253"/>
              </a:solidFill>
              <a:ea typeface="Lato"/>
              <a:cs typeface="Lucida Sans Unicode" panose="020B0602030504020204" pitchFamily="34" charset="0"/>
            </a:endParaRPr>
          </a:p>
          <a:p>
            <a:pPr>
              <a:buFontTx/>
              <a:buChar char="-"/>
            </a:pPr>
            <a:r>
              <a:rPr lang="en-US" altLang="zh-TW" sz="2000"/>
              <a:t>I</a:t>
            </a:r>
            <a:r>
              <a:rPr lang="en-US" altLang="zh-TW" sz="2000" smtClean="0"/>
              <a:t>ntegrate the multiple </a:t>
            </a:r>
            <a:r>
              <a:rPr lang="en-US" altLang="zh-TW" sz="2000" dirty="0" smtClean="0"/>
              <a:t>heterogeneous data.</a:t>
            </a:r>
          </a:p>
          <a:p>
            <a:pPr>
              <a:buFontTx/>
              <a:buChar char="-"/>
            </a:pPr>
            <a:r>
              <a:rPr lang="en-US" altLang="zh-TW" sz="2000" dirty="0" smtClean="0"/>
              <a:t>Designed Attention-based LSTM network to learn a unified semantic representation.</a:t>
            </a:r>
          </a:p>
          <a:p>
            <a:pPr>
              <a:buFontTx/>
              <a:buChar char="-"/>
            </a:pPr>
            <a:r>
              <a:rPr lang="en-US" altLang="zh-TW" sz="2000" dirty="0" smtClean="0"/>
              <a:t>With two attention strategies to find associations (TIA, TCA).</a:t>
            </a:r>
          </a:p>
          <a:p>
            <a:pPr>
              <a:buFontTx/>
              <a:buChar char="-"/>
            </a:pPr>
            <a:r>
              <a:rPr lang="en-US" altLang="zh-TW" sz="2000" dirty="0" smtClean="0"/>
              <a:t>Designed a  Similarity Attention to measure the similar parts.</a:t>
            </a:r>
          </a:p>
          <a:p>
            <a:pPr>
              <a:buFontTx/>
              <a:buChar char="-"/>
            </a:pPr>
            <a:r>
              <a:rPr lang="en-US" altLang="zh-TW" sz="2000" dirty="0" smtClean="0"/>
              <a:t>Using pairwise training strategy to return similar exercises.</a:t>
            </a:r>
          </a:p>
          <a:p>
            <a:pPr>
              <a:buFontTx/>
              <a:buChar char="-"/>
            </a:pPr>
            <a:endParaRPr lang="en-US" altLang="zh-TW" sz="2000" dirty="0"/>
          </a:p>
          <a:p>
            <a:pPr>
              <a:buFontTx/>
              <a:buChar char="-"/>
            </a:pPr>
            <a:endParaRPr lang="en-US" altLang="zh-TW" sz="2000" dirty="0" smtClean="0"/>
          </a:p>
          <a:p>
            <a:pPr>
              <a:buFontTx/>
              <a:buChar char="-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84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14798" y="350853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TW" sz="4800" b="1" dirty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Introduction</a:t>
            </a:r>
            <a:endParaRPr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83761" y="1779801"/>
            <a:ext cx="3814050" cy="30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F20253"/>
                </a:solidFill>
                <a:ea typeface="Lato"/>
                <a:cs typeface="Lucida Sans Unicode" panose="020B0602030504020204" pitchFamily="34" charset="0"/>
              </a:rPr>
              <a:t>Finding Similar Exercise </a:t>
            </a: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For : </a:t>
            </a: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   Practicing</a:t>
            </a:r>
          </a:p>
          <a:p>
            <a:pPr lvl="0">
              <a:spcBef>
                <a:spcPts val="600"/>
              </a:spcBef>
            </a:pPr>
            <a:r>
              <a:rPr lang="en-US" sz="2000" dirty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   C</a:t>
            </a:r>
            <a:r>
              <a:rPr lang="en-US" sz="2000" dirty="0" smtClean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ognitive analysis </a:t>
            </a:r>
            <a:r>
              <a:rPr lang="en-US" sz="2000" dirty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of students</a:t>
            </a:r>
            <a:endParaRPr sz="2000" dirty="0">
              <a:solidFill>
                <a:srgbClr val="67748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558665" y="1779801"/>
            <a:ext cx="4227526" cy="30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F20253"/>
                </a:solidFill>
                <a:ea typeface="Lato"/>
                <a:cs typeface="Lucida Sans Unicode" panose="020B0602030504020204" pitchFamily="34" charset="0"/>
              </a:rPr>
              <a:t>Online Education Systems </a:t>
            </a:r>
          </a:p>
          <a:p>
            <a:pPr>
              <a:spcBef>
                <a:spcPts val="600"/>
              </a:spcBef>
            </a:pPr>
            <a:r>
              <a:rPr lang="en-US" altLang="zh-TW" sz="2000" dirty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Such as :</a:t>
            </a:r>
          </a:p>
          <a:p>
            <a:pPr>
              <a:spcBef>
                <a:spcPts val="600"/>
              </a:spcBef>
            </a:pPr>
            <a:r>
              <a:rPr lang="en-US" altLang="zh-TW" sz="2000" dirty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    </a:t>
            </a:r>
            <a:r>
              <a:rPr lang="en-US" altLang="zh-TW" sz="2000" dirty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hlinkClick r:id="rId3"/>
              </a:rPr>
              <a:t>KhanAcademy.org</a:t>
            </a:r>
            <a:endParaRPr lang="en-US" altLang="zh-TW" sz="2000" dirty="0">
              <a:solidFill>
                <a:srgbClr val="67748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 </a:t>
            </a:r>
            <a:r>
              <a:rPr lang="en-US" altLang="zh-TW" sz="2000" dirty="0" smtClean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   Knewton.com</a:t>
            </a:r>
          </a:p>
          <a:p>
            <a:pPr>
              <a:spcBef>
                <a:spcPts val="600"/>
              </a:spcBef>
            </a:pPr>
            <a:r>
              <a:rPr lang="en-US" altLang="zh-TW" sz="2000" dirty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 </a:t>
            </a:r>
            <a:r>
              <a:rPr lang="en-US" altLang="zh-TW" sz="2000" dirty="0" smtClean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   ASSISTments.org</a:t>
            </a:r>
            <a:endParaRPr lang="en-US" altLang="zh-TW" sz="2000" dirty="0">
              <a:solidFill>
                <a:srgbClr val="67748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 </a:t>
            </a:r>
            <a:r>
              <a:rPr lang="en-US" altLang="zh-TW" sz="2000" dirty="0" smtClean="0">
                <a:solidFill>
                  <a:srgbClr val="67748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   Zhixue.com</a:t>
            </a:r>
            <a:endParaRPr lang="en-US" altLang="zh-TW" sz="2000" dirty="0">
              <a:solidFill>
                <a:srgbClr val="67748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8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" y="3156171"/>
            <a:ext cx="9124122" cy="28435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" y="3161234"/>
            <a:ext cx="9145490" cy="2842153"/>
          </a:xfrm>
          <a:prstGeom prst="rect">
            <a:avLst/>
          </a:prstGeom>
        </p:spPr>
      </p:pic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950850" y="1957157"/>
            <a:ext cx="6462600" cy="2294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000" dirty="0" smtClean="0"/>
              <a:t>Those having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20253"/>
                </a:solidFill>
                <a:ea typeface="Lato"/>
                <a:cs typeface="Lato"/>
              </a:rPr>
              <a:t>same purpose</a:t>
            </a:r>
            <a:r>
              <a:rPr lang="en-US" sz="2000" dirty="0"/>
              <a:t> that is embedded in </a:t>
            </a:r>
            <a:r>
              <a:rPr lang="en-US" sz="2000" dirty="0" smtClean="0"/>
              <a:t>the semantics </a:t>
            </a:r>
            <a:r>
              <a:rPr lang="en-US" sz="2000" dirty="0"/>
              <a:t>learned from exercise contents (i.e., texts, images and </a:t>
            </a:r>
            <a:r>
              <a:rPr lang="en-US" sz="2000" dirty="0" smtClean="0"/>
              <a:t>concepts)</a:t>
            </a:r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294967295"/>
          </p:nvPr>
        </p:nvSpPr>
        <p:spPr>
          <a:xfrm>
            <a:off x="728388" y="1378966"/>
            <a:ext cx="5561013" cy="658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000" dirty="0">
                <a:solidFill>
                  <a:srgbClr val="7ECEF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Similar Exercise </a:t>
            </a:r>
          </a:p>
        </p:txBody>
      </p:sp>
      <p:sp>
        <p:nvSpPr>
          <p:cNvPr id="6" name="Google Shape;93;p13"/>
          <p:cNvSpPr txBox="1">
            <a:spLocks/>
          </p:cNvSpPr>
          <p:nvPr/>
        </p:nvSpPr>
        <p:spPr>
          <a:xfrm>
            <a:off x="714798" y="350853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zh-TW" sz="4800" b="1" dirty="0" smtClean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Introduction</a:t>
            </a:r>
            <a:endParaRPr lang="en-US"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2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990710" y="1968261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en-US" sz="2000" dirty="0"/>
              <a:t>How to </a:t>
            </a:r>
            <a:r>
              <a:rPr lang="en-US" sz="2000" dirty="0" smtClean="0"/>
              <a:t>integrate the multiple heterogeneous data?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en-US" altLang="zh-TW" sz="2000" dirty="0"/>
              <a:t>How about the heterogeneous data </a:t>
            </a:r>
            <a:r>
              <a:rPr lang="en-US" sz="2000" dirty="0"/>
              <a:t>associations?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en-US" sz="2000" dirty="0" smtClean="0"/>
              <a:t>How to measure </a:t>
            </a:r>
            <a:r>
              <a:rPr lang="en-US" sz="2000" dirty="0"/>
              <a:t>the similar parts in </a:t>
            </a:r>
            <a:r>
              <a:rPr lang="en-US" sz="2000" dirty="0" smtClean="0"/>
              <a:t>each exercise pair?</a:t>
            </a:r>
            <a:endParaRPr sz="2000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Google Shape;104;p14"/>
          <p:cNvSpPr txBox="1">
            <a:spLocks/>
          </p:cNvSpPr>
          <p:nvPr/>
        </p:nvSpPr>
        <p:spPr>
          <a:xfrm>
            <a:off x="1158692" y="4407072"/>
            <a:ext cx="6674549" cy="1782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20253"/>
                </a:solidFill>
                <a:ea typeface="Lato"/>
                <a:cs typeface="Lucida Sans Unicode" panose="020B0602030504020204" pitchFamily="34" charset="0"/>
              </a:rPr>
              <a:t>MANN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20253"/>
                </a:solidFill>
                <a:ea typeface="Lato"/>
                <a:cs typeface="Lucida Sans Unicode" panose="020B0602030504020204" pitchFamily="34" charset="0"/>
              </a:rPr>
              <a:t>n</a:t>
            </a:r>
            <a:r>
              <a:rPr lang="en-US" sz="2400" b="1" dirty="0" smtClean="0">
                <a:solidFill>
                  <a:srgbClr val="F20253"/>
                </a:solidFill>
                <a:ea typeface="Lato"/>
                <a:cs typeface="Lucida Sans Unicode" panose="020B0602030504020204" pitchFamily="34" charset="0"/>
              </a:rPr>
              <a:t>ovel Multimodal Attention-based Neural Network</a:t>
            </a:r>
            <a:endParaRPr lang="en-US" sz="2400" b="1" dirty="0">
              <a:solidFill>
                <a:srgbClr val="F20253"/>
              </a:solidFill>
              <a:ea typeface="Lato"/>
              <a:cs typeface="Lucida Sans Unicode" panose="020B0602030504020204" pitchFamily="34" charset="0"/>
            </a:endParaRPr>
          </a:p>
        </p:txBody>
      </p:sp>
      <p:sp>
        <p:nvSpPr>
          <p:cNvPr id="6" name="Google Shape;93;p13"/>
          <p:cNvSpPr txBox="1">
            <a:spLocks/>
          </p:cNvSpPr>
          <p:nvPr/>
        </p:nvSpPr>
        <p:spPr>
          <a:xfrm>
            <a:off x="714798" y="350853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zh-TW" sz="4800" b="1" dirty="0" smtClean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Introduction</a:t>
            </a:r>
            <a:endParaRPr lang="en-US"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向下箭號 1"/>
          <p:cNvSpPr/>
          <p:nvPr/>
        </p:nvSpPr>
        <p:spPr>
          <a:xfrm>
            <a:off x="3939242" y="3722549"/>
            <a:ext cx="496957" cy="613912"/>
          </a:xfrm>
          <a:prstGeom prst="downArrow">
            <a:avLst/>
          </a:prstGeom>
          <a:solidFill>
            <a:srgbClr val="F5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Google Shape;103;p14"/>
          <p:cNvSpPr txBox="1">
            <a:spLocks/>
          </p:cNvSpPr>
          <p:nvPr/>
        </p:nvSpPr>
        <p:spPr>
          <a:xfrm>
            <a:off x="728388" y="1378966"/>
            <a:ext cx="5561013" cy="6588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TW" sz="3000" dirty="0">
                <a:solidFill>
                  <a:srgbClr val="7ECE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479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7ECEFD"/>
                </a:solidFill>
              </a:rPr>
              <a:t>2</a:t>
            </a:r>
            <a:r>
              <a:rPr lang="en" sz="7200" dirty="0" smtClean="0">
                <a:solidFill>
                  <a:srgbClr val="7ECEFD"/>
                </a:solidFill>
              </a:rPr>
              <a:t>.</a:t>
            </a:r>
            <a:endParaRPr sz="7200" dirty="0">
              <a:solidFill>
                <a:srgbClr val="7ECEF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Framework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2185C5"/>
                </a:solidFill>
                <a:latin typeface="+mn-lt"/>
                <a:ea typeface="+mn-ea"/>
                <a:cs typeface="+mn-cs"/>
              </a:rPr>
              <a:t>MANN Framework</a:t>
            </a:r>
            <a:endParaRPr sz="4800" b="1" dirty="0">
              <a:solidFill>
                <a:srgbClr val="2185C5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45" name="Google Shape;245;p28"/>
          <p:cNvGrpSpPr/>
          <p:nvPr/>
        </p:nvGrpSpPr>
        <p:grpSpPr>
          <a:xfrm>
            <a:off x="5095799" y="1983616"/>
            <a:ext cx="4048201" cy="4585626"/>
            <a:chOff x="5095799" y="1189775"/>
            <a:chExt cx="4048201" cy="4585626"/>
          </a:xfrm>
        </p:grpSpPr>
        <p:sp>
          <p:nvSpPr>
            <p:cNvPr id="246" name="Google Shape;246;p28"/>
            <p:cNvSpPr/>
            <p:nvPr/>
          </p:nvSpPr>
          <p:spPr>
            <a:xfrm>
              <a:off x="5095799" y="1189775"/>
              <a:ext cx="4048201" cy="2102316"/>
            </a:xfrm>
            <a:prstGeom prst="chevron">
              <a:avLst>
                <a:gd name="adj" fmla="val 50000"/>
              </a:avLst>
            </a:prstGeom>
            <a:solidFill>
              <a:srgbClr val="F20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altLang="zh-TW" sz="3600" dirty="0">
                  <a:solidFill>
                    <a:srgbClr val="FFFFFF"/>
                  </a:solidFill>
                  <a:sym typeface="Raleway"/>
                </a:rPr>
                <a:t>MANN Learning</a:t>
              </a:r>
              <a:endParaRPr lang="en-US" altLang="zh-TW" sz="3600" dirty="0">
                <a:solidFill>
                  <a:srgbClr val="FFFFFF"/>
                </a:solidFill>
                <a:sym typeface="Lato"/>
              </a:endParaRPr>
            </a:p>
          </p:txBody>
        </p:sp>
        <p:sp>
          <p:nvSpPr>
            <p:cNvPr id="247" name="Google Shape;247;p28"/>
            <p:cNvSpPr txBox="1"/>
            <p:nvPr/>
          </p:nvSpPr>
          <p:spPr>
            <a:xfrm>
              <a:off x="6039853" y="3448459"/>
              <a:ext cx="2153072" cy="2326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 smtClean="0">
                  <a:solidFill>
                    <a:srgbClr val="677480"/>
                  </a:solidFill>
                  <a:latin typeface="+mj-lt"/>
                  <a:ea typeface="Lato"/>
                  <a:cs typeface="Lato"/>
                  <a:sym typeface="Lato"/>
                </a:rPr>
                <a:t>S</a:t>
              </a:r>
              <a:r>
                <a:rPr lang="en" dirty="0" smtClean="0">
                  <a:solidFill>
                    <a:srgbClr val="677480"/>
                  </a:solidFill>
                  <a:latin typeface="+mj-lt"/>
                  <a:ea typeface="Lato"/>
                  <a:cs typeface="Lato"/>
                  <a:sym typeface="Lato"/>
                </a:rPr>
                <a:t>pecify a pairwise loss function to train MANN</a:t>
              </a:r>
              <a:endParaRPr sz="1400" dirty="0">
                <a:solidFill>
                  <a:srgbClr val="434343"/>
                </a:solidFill>
                <a:latin typeface="+mj-lt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8" name="Google Shape;248;p28"/>
          <p:cNvGrpSpPr/>
          <p:nvPr/>
        </p:nvGrpSpPr>
        <p:grpSpPr>
          <a:xfrm>
            <a:off x="0" y="1983830"/>
            <a:ext cx="3546900" cy="4200402"/>
            <a:chOff x="0" y="1189989"/>
            <a:chExt cx="3546900" cy="4200402"/>
          </a:xfrm>
        </p:grpSpPr>
        <p:sp>
          <p:nvSpPr>
            <p:cNvPr id="249" name="Google Shape;249;p28"/>
            <p:cNvSpPr/>
            <p:nvPr/>
          </p:nvSpPr>
          <p:spPr>
            <a:xfrm>
              <a:off x="0" y="1189989"/>
              <a:ext cx="3546900" cy="2102102"/>
            </a:xfrm>
            <a:prstGeom prst="homePlate">
              <a:avLst>
                <a:gd name="adj" fmla="val 50000"/>
              </a:avLst>
            </a:prstGeom>
            <a:solidFill>
              <a:srgbClr val="7E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SzPts val="1100"/>
              </a:pPr>
              <a:r>
                <a:rPr lang="en-US" altLang="zh-TW" sz="3600" dirty="0">
                  <a:solidFill>
                    <a:srgbClr val="FFFFFF"/>
                  </a:solidFill>
                  <a:sym typeface="Raleway"/>
                </a:rPr>
                <a:t>Problem Definition</a:t>
              </a:r>
            </a:p>
          </p:txBody>
        </p:sp>
        <p:sp>
          <p:nvSpPr>
            <p:cNvPr id="250" name="Google Shape;250;p28"/>
            <p:cNvSpPr txBox="1"/>
            <p:nvPr/>
          </p:nvSpPr>
          <p:spPr>
            <a:xfrm>
              <a:off x="481409" y="3448459"/>
              <a:ext cx="1971899" cy="1941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677480"/>
                  </a:solidFill>
                  <a:latin typeface="+mj-lt"/>
                  <a:ea typeface="Lato"/>
                  <a:cs typeface="Calibri" panose="020F0502020204030204" pitchFamily="34" charset="0"/>
                  <a:sym typeface="Lato"/>
                </a:rPr>
                <a:t>Formal definition of the FSE task</a:t>
              </a:r>
              <a:endParaRPr dirty="0">
                <a:solidFill>
                  <a:srgbClr val="677480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endParaRPr>
            </a:p>
          </p:txBody>
        </p:sp>
      </p:grpSp>
      <p:grpSp>
        <p:nvGrpSpPr>
          <p:cNvPr id="251" name="Google Shape;251;p28"/>
          <p:cNvGrpSpPr/>
          <p:nvPr/>
        </p:nvGrpSpPr>
        <p:grpSpPr>
          <a:xfrm>
            <a:off x="2272835" y="1983616"/>
            <a:ext cx="4042610" cy="4553265"/>
            <a:chOff x="2177716" y="1189775"/>
            <a:chExt cx="4102768" cy="4553265"/>
          </a:xfrm>
        </p:grpSpPr>
        <p:sp>
          <p:nvSpPr>
            <p:cNvPr id="252" name="Google Shape;252;p28"/>
            <p:cNvSpPr/>
            <p:nvPr/>
          </p:nvSpPr>
          <p:spPr>
            <a:xfrm>
              <a:off x="2177716" y="1189775"/>
              <a:ext cx="4102768" cy="2102316"/>
            </a:xfrm>
            <a:prstGeom prst="chevron">
              <a:avLst>
                <a:gd name="adj" fmla="val 50000"/>
              </a:avLst>
            </a:pr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SzPts val="1100"/>
              </a:pPr>
              <a:r>
                <a:rPr lang="en-US" altLang="zh-TW" sz="3600" dirty="0">
                  <a:solidFill>
                    <a:srgbClr val="FFFFFF"/>
                  </a:solidFill>
                  <a:sym typeface="Raleway"/>
                </a:rPr>
                <a:t>Details of MANN</a:t>
              </a:r>
              <a:endParaRPr lang="en-US" altLang="zh-TW" sz="3600" dirty="0">
                <a:solidFill>
                  <a:srgbClr val="FFFFFF"/>
                </a:solidFill>
                <a:sym typeface="Lato"/>
              </a:endParaRPr>
            </a:p>
          </p:txBody>
        </p:sp>
        <p:sp>
          <p:nvSpPr>
            <p:cNvPr id="253" name="Google Shape;253;p28"/>
            <p:cNvSpPr txBox="1"/>
            <p:nvPr/>
          </p:nvSpPr>
          <p:spPr>
            <a:xfrm>
              <a:off x="3011262" y="3448459"/>
              <a:ext cx="2339141" cy="2294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 smtClean="0">
                  <a:solidFill>
                    <a:srgbClr val="677480"/>
                  </a:solidFill>
                  <a:latin typeface="+mj-lt"/>
                  <a:ea typeface="Lato"/>
                  <a:cs typeface="Lato"/>
                  <a:sym typeface="Lato"/>
                </a:rPr>
                <a:t>I</a:t>
              </a:r>
              <a:r>
                <a:rPr lang="en" dirty="0" smtClean="0">
                  <a:solidFill>
                    <a:srgbClr val="677480"/>
                  </a:solidFill>
                  <a:latin typeface="+mj-lt"/>
                  <a:ea typeface="Lato"/>
                  <a:cs typeface="Lato"/>
                  <a:sym typeface="Lato"/>
                </a:rPr>
                <a:t>ntroduce technical details of MANN framework</a:t>
              </a:r>
              <a:endParaRPr sz="1400" dirty="0">
                <a:solidFill>
                  <a:srgbClr val="434343"/>
                </a:solidFill>
                <a:latin typeface="+mj-lt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249;p28"/>
          <p:cNvSpPr>
            <a:spLocks noChangeAspect="1"/>
          </p:cNvSpPr>
          <p:nvPr/>
        </p:nvSpPr>
        <p:spPr>
          <a:xfrm>
            <a:off x="0" y="511650"/>
            <a:ext cx="4256280" cy="802800"/>
          </a:xfrm>
          <a:prstGeom prst="homePlate">
            <a:avLst>
              <a:gd name="adj" fmla="val 50000"/>
            </a:avLst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6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Raleway"/>
              </a:rPr>
              <a:t>Problem Definition</a:t>
            </a:r>
            <a:endParaRPr sz="3600" b="1" dirty="0">
              <a:solidFill>
                <a:srgbClr val="FFFFFF"/>
              </a:solidFill>
              <a:latin typeface="+mj-lt"/>
              <a:ea typeface="+mj-ea"/>
              <a:cs typeface="+mj-cs"/>
              <a:sym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25;p17"/>
              <p:cNvSpPr txBox="1">
                <a:spLocks/>
              </p:cNvSpPr>
              <p:nvPr/>
            </p:nvSpPr>
            <p:spPr>
              <a:xfrm>
                <a:off x="2253806" y="1786868"/>
                <a:ext cx="4655608" cy="44145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4191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SzPts val="3000"/>
                  <a:buFont typeface="Arial" panose="020B0604020202020204" pitchFamily="34" charset="0"/>
                  <a:buChar char="▷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810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 panose="020B0604020202020204" pitchFamily="34" charset="0"/>
                  <a:buChar char="○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810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 panose="020B0604020202020204" pitchFamily="34" charset="0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429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429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429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429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429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429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10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altLang="zh-TW" sz="2400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ar-AE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altLang="zh-TW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altLang="zh-TW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ar-AE" altLang="zh-TW" sz="240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ar-AE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zh-TW" sz="2400" i="1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zh-TW" altLang="ar-AE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pPr marL="38100" indent="0">
                  <a:buFont typeface="Arial" panose="020B0604020202020204" pitchFamily="34" charset="0"/>
                  <a:buNone/>
                </a:pPr>
                <a:endParaRPr lang="ar-AE" altLang="zh-TW" sz="2000" dirty="0" smtClean="0"/>
              </a:p>
            </p:txBody>
          </p:sp>
        </mc:Choice>
        <mc:Fallback xmlns="">
          <p:sp>
            <p:nvSpPr>
              <p:cNvPr id="5" name="Google Shape;125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806" y="1786868"/>
                <a:ext cx="4655608" cy="441459"/>
              </a:xfrm>
              <a:prstGeom prst="rect">
                <a:avLst/>
              </a:prstGeom>
              <a:blipFill>
                <a:blip r:embed="rId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5" y="2564298"/>
            <a:ext cx="8960029" cy="31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631"/>
            <a:ext cx="9144000" cy="390002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Google Shape;252;p28"/>
          <p:cNvSpPr>
            <a:spLocks noChangeAspect="1"/>
          </p:cNvSpPr>
          <p:nvPr/>
        </p:nvSpPr>
        <p:spPr>
          <a:xfrm>
            <a:off x="-438411" y="510479"/>
            <a:ext cx="4694691" cy="802800"/>
          </a:xfrm>
          <a:prstGeom prst="chevron">
            <a:avLst>
              <a:gd name="adj" fmla="val 50000"/>
            </a:avLst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Raleway"/>
              </a:rPr>
              <a:t>Details of MANN</a:t>
            </a:r>
            <a:endParaRPr sz="3600" b="1" dirty="0">
              <a:solidFill>
                <a:srgbClr val="FFFFFF"/>
              </a:solidFill>
              <a:latin typeface="+mj-lt"/>
              <a:ea typeface="+mj-ea"/>
              <a:cs typeface="+mj-cs"/>
              <a:sym typeface="Lato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56277" y="1675225"/>
            <a:ext cx="4887721" cy="37528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-631442" y="1757658"/>
            <a:ext cx="4887721" cy="37528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0" y="1576685"/>
            <a:ext cx="6470685" cy="37528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470686" y="1757658"/>
            <a:ext cx="4887721" cy="37528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938631"/>
            <a:ext cx="9144000" cy="390002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16" name="矩形 15"/>
          <p:cNvSpPr/>
          <p:nvPr/>
        </p:nvSpPr>
        <p:spPr>
          <a:xfrm>
            <a:off x="28571" y="2377379"/>
            <a:ext cx="3933822" cy="169545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8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69 L 0.07031 0.08241 C 0.08507 0.09838 0.10868 0.11458 0.13455 0.12269 C 0.16441 0.13171 0.18993 0.13148 0.20816 0.12477 L 0.29792 0.09259 " pathEditMode="relative" rAng="780000" ptsTypes="AAA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9" grpId="0" animBg="1"/>
      <p:bldP spid="19" grpId="1" animBg="1"/>
      <p:bldP spid="21" grpId="0" animBg="1"/>
      <p:bldP spid="20" grpId="0" animBg="1"/>
      <p:bldP spid="20" grpId="1" animBg="1"/>
      <p:bldP spid="16" grpId="0" animBg="1"/>
      <p:bldP spid="16" grpId="1" animBg="1"/>
      <p:bldP spid="16" grpId="2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6832</TotalTime>
  <Words>450</Words>
  <Application>Microsoft Office PowerPoint</Application>
  <PresentationFormat>如螢幕大小 (4:3)</PresentationFormat>
  <Paragraphs>149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8" baseType="lpstr">
      <vt:lpstr>Lato</vt:lpstr>
      <vt:lpstr>Raleway</vt:lpstr>
      <vt:lpstr>Yu Gothic Medium</vt:lpstr>
      <vt:lpstr>Yu Gothic UI Semilight</vt:lpstr>
      <vt:lpstr>新細明體</vt:lpstr>
      <vt:lpstr>Arial</vt:lpstr>
      <vt:lpstr>Calibri</vt:lpstr>
      <vt:lpstr>Calibri Light</vt:lpstr>
      <vt:lpstr>Cambria Math</vt:lpstr>
      <vt:lpstr>Lucida Sans Unicode</vt:lpstr>
      <vt:lpstr>Symbol</vt:lpstr>
      <vt:lpstr>Office 佈景主題</vt:lpstr>
      <vt:lpstr>Advisor : Jia-Ling, Koh Speaker : Ya-Fang, Hsiao Source : KDD ‘18 Date : 2018/11/13</vt:lpstr>
      <vt:lpstr>1. Introduction</vt:lpstr>
      <vt:lpstr>Introduction</vt:lpstr>
      <vt:lpstr>PowerPoint 簡報</vt:lpstr>
      <vt:lpstr>PowerPoint 簡報</vt:lpstr>
      <vt:lpstr>2. Framework</vt:lpstr>
      <vt:lpstr>MANN Framework</vt:lpstr>
      <vt:lpstr>PowerPoint 簡報</vt:lpstr>
      <vt:lpstr>PowerPoint 簡報</vt:lpstr>
      <vt:lpstr>Multimodal Exercise Representing Layer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 Experiments</vt:lpstr>
      <vt:lpstr>Experiments</vt:lpstr>
      <vt:lpstr>Experiments</vt:lpstr>
      <vt:lpstr>Experiments</vt:lpstr>
      <vt:lpstr>Experiments</vt:lpstr>
      <vt:lpstr>Experiments</vt:lpstr>
      <vt:lpstr>4. 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yafun .</cp:lastModifiedBy>
  <cp:revision>326</cp:revision>
  <dcterms:created xsi:type="dcterms:W3CDTF">2018-10-12T04:41:51Z</dcterms:created>
  <dcterms:modified xsi:type="dcterms:W3CDTF">2018-11-16T01:14:05Z</dcterms:modified>
</cp:coreProperties>
</file>